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UF3OLz7t5JYXGfCbxyEv2xj+M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8ffe970b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8ffe970b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8ffe970b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8ffe970b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8ffe970b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8ffe970b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8ffe970b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8ffe970b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Verdan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7f64e6123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7f64e6123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8ffe970b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8ffe970b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8ffe970b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8ffe970b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8ffe970b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8ffe970b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7e15828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7e15828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8ffe970b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8ffe970b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8ffe970b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98ffe970b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7f64e612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97f64e612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2">
            <a:alphaModFix/>
          </a:blip>
          <a:srcRect b="4509"/>
          <a:stretch/>
        </p:blipFill>
        <p:spPr>
          <a:xfrm>
            <a:off x="0" y="0"/>
            <a:ext cx="12192000" cy="689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ubTitle" idx="1"/>
          </p:nvPr>
        </p:nvSpPr>
        <p:spPr>
          <a:xfrm>
            <a:off x="5781964" y="4479491"/>
            <a:ext cx="61329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2"/>
          <p:cNvPicPr preferRelativeResize="0"/>
          <p:nvPr/>
        </p:nvPicPr>
        <p:blipFill rotWithShape="1">
          <a:blip r:embed="rId2">
            <a:alphaModFix/>
          </a:blip>
          <a:srcRect t="5804"/>
          <a:stretch/>
        </p:blipFill>
        <p:spPr>
          <a:xfrm>
            <a:off x="0" y="9236"/>
            <a:ext cx="12268200" cy="68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ctrTitle"/>
          </p:nvPr>
        </p:nvSpPr>
        <p:spPr>
          <a:xfrm>
            <a:off x="6884256" y="2235159"/>
            <a:ext cx="50307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600"/>
              <a:t>Public Engagement</a:t>
            </a:r>
            <a:br>
              <a:rPr lang="en-US" sz="4600"/>
            </a:br>
            <a:r>
              <a:rPr lang="en-US" sz="4600"/>
              <a:t>+ Partnerships</a:t>
            </a:r>
            <a:endParaRPr sz="4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8ffe970b7_0_4"/>
          <p:cNvSpPr txBox="1">
            <a:spLocks noGrp="1"/>
          </p:cNvSpPr>
          <p:nvPr>
            <p:ph type="title"/>
          </p:nvPr>
        </p:nvSpPr>
        <p:spPr>
          <a:xfrm>
            <a:off x="838200" y="149125"/>
            <a:ext cx="11164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KTO1: Annual Workshop Engages Journalists + Practitioners in Climate Data Science</a:t>
            </a:r>
            <a:endParaRPr sz="3500"/>
          </a:p>
        </p:txBody>
      </p:sp>
      <p:sp>
        <p:nvSpPr>
          <p:cNvPr id="156" name="Google Shape;156;g98ffe970b7_0_4"/>
          <p:cNvSpPr txBox="1">
            <a:spLocks noGrp="1"/>
          </p:cNvSpPr>
          <p:nvPr>
            <p:ph type="body" idx="1"/>
          </p:nvPr>
        </p:nvSpPr>
        <p:spPr>
          <a:xfrm>
            <a:off x="838200" y="1474825"/>
            <a:ext cx="8098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Full-day event for LEAP researchers, journalists, public communicators, city planners + public</a:t>
            </a:r>
            <a:endParaRPr sz="2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b="1">
                <a:solidFill>
                  <a:srgbClr val="0C343D"/>
                </a:solidFill>
              </a:rPr>
              <a:t>Key Priorities</a:t>
            </a:r>
            <a:endParaRPr sz="25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Data literacy + LEAPangeo access</a:t>
            </a:r>
            <a:endParaRPr sz="2000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Integrating climate modeling into urban design + planning</a:t>
            </a:r>
            <a:endParaRPr sz="2000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1">
                <a:solidFill>
                  <a:srgbClr val="000000"/>
                </a:solidFill>
              </a:rPr>
              <a:t>DEI in Everything</a:t>
            </a:r>
            <a:endParaRPr sz="2000" i="1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Urban + regional resilience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Establishing co-production community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Attendees recruited by UCCRN, Climate Central + Earth Journalism Network</a:t>
            </a:r>
            <a:endParaRPr sz="2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Administered by Knowledge Transfer Program Manager + Staff Writer</a:t>
            </a:r>
            <a:endParaRPr sz="2500"/>
          </a:p>
        </p:txBody>
      </p:sp>
      <p:pic>
        <p:nvPicPr>
          <p:cNvPr id="157" name="Google Shape;157;g98ffe970b7_0_4"/>
          <p:cNvPicPr preferRelativeResize="0"/>
          <p:nvPr/>
        </p:nvPicPr>
        <p:blipFill rotWithShape="1">
          <a:blip r:embed="rId3">
            <a:alphaModFix/>
          </a:blip>
          <a:srcRect l="3070" r="3023" b="23395"/>
          <a:stretch/>
        </p:blipFill>
        <p:spPr>
          <a:xfrm>
            <a:off x="9004600" y="3721488"/>
            <a:ext cx="2998400" cy="17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98ffe970b7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9202" y="2012041"/>
            <a:ext cx="709198" cy="78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98ffe970b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66569" y="2845806"/>
            <a:ext cx="1274462" cy="827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98ffe970b7_0_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61" name="Google Shape;161;g98ffe970b7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0125" y="1202700"/>
            <a:ext cx="1627350" cy="7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8ffe970b7_0_9"/>
          <p:cNvSpPr txBox="1">
            <a:spLocks noGrp="1"/>
          </p:cNvSpPr>
          <p:nvPr>
            <p:ph type="title"/>
          </p:nvPr>
        </p:nvSpPr>
        <p:spPr>
          <a:xfrm>
            <a:off x="838200" y="176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KTO1: Journalism Fellowships Train Reporters in Climate Innovations</a:t>
            </a:r>
            <a:endParaRPr sz="3500"/>
          </a:p>
        </p:txBody>
      </p:sp>
      <p:sp>
        <p:nvSpPr>
          <p:cNvPr id="167" name="Google Shape;167;g98ffe970b7_0_9"/>
          <p:cNvSpPr txBox="1">
            <a:spLocks noGrp="1"/>
          </p:cNvSpPr>
          <p:nvPr>
            <p:ph type="body" idx="1"/>
          </p:nvPr>
        </p:nvSpPr>
        <p:spPr>
          <a:xfrm>
            <a:off x="469800" y="1851000"/>
            <a:ext cx="11410200" cy="315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400"/>
              <a:buChar char="•"/>
            </a:pPr>
            <a:r>
              <a:rPr lang="en-US" sz="2400" b="1">
                <a:solidFill>
                  <a:srgbClr val="0C343D"/>
                </a:solidFill>
              </a:rPr>
              <a:t>Yearlong + Online Fellowships</a:t>
            </a:r>
            <a:endParaRPr sz="2400" b="1">
              <a:solidFill>
                <a:srgbClr val="0C343D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3 per year, potentially more after</a:t>
            </a:r>
            <a:endParaRPr sz="2000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Learn risk quantification, data science + solution mapping</a:t>
            </a:r>
            <a:endParaRPr sz="20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Educated via </a:t>
            </a:r>
            <a:r>
              <a:rPr lang="en-US" sz="1800" i="1">
                <a:solidFill>
                  <a:srgbClr val="000000"/>
                </a:solidFill>
              </a:rPr>
              <a:t>DEI in Everything</a:t>
            </a:r>
            <a:endParaRPr sz="1800" i="1">
              <a:solidFill>
                <a:srgbClr val="000000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Engage communities facing high climate risk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Mentored by Earth Institute</a:t>
            </a:r>
            <a:endParaRPr sz="2000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/>
              <a:t>Stories amplified through EI’s </a:t>
            </a:r>
            <a:r>
              <a:rPr lang="en-US" sz="2000" i="1"/>
              <a:t>Resilience Media Project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Fellows recruited by Climate Central + Earth Journalism Network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g98ffe970b7_0_9"/>
          <p:cNvPicPr preferRelativeResize="0"/>
          <p:nvPr/>
        </p:nvPicPr>
        <p:blipFill rotWithShape="1">
          <a:blip r:embed="rId3">
            <a:alphaModFix/>
          </a:blip>
          <a:srcRect b="-14038"/>
          <a:stretch/>
        </p:blipFill>
        <p:spPr>
          <a:xfrm>
            <a:off x="10506425" y="880800"/>
            <a:ext cx="709200" cy="89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98ffe970b7_0_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70" name="Google Shape;170;g98ffe970b7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3694" y="914981"/>
            <a:ext cx="1274462" cy="82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98ffe970b7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2175" y="1850998"/>
            <a:ext cx="3378100" cy="27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8ffe970b7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KTO1: Convergence Luncheons Facilitate Internal Collaboration</a:t>
            </a:r>
            <a:endParaRPr sz="3800"/>
          </a:p>
        </p:txBody>
      </p:sp>
      <p:sp>
        <p:nvSpPr>
          <p:cNvPr id="177" name="Google Shape;177;g98ffe970b7_0_14"/>
          <p:cNvSpPr txBox="1">
            <a:spLocks noGrp="1"/>
          </p:cNvSpPr>
          <p:nvPr>
            <p:ph type="body" idx="1"/>
          </p:nvPr>
        </p:nvSpPr>
        <p:spPr>
          <a:xfrm>
            <a:off x="567000" y="1825625"/>
            <a:ext cx="7465500" cy="366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6 </a:t>
            </a:r>
            <a:r>
              <a:rPr lang="en-US" sz="2200" i="1"/>
              <a:t>Convergence Luncheons</a:t>
            </a:r>
            <a:r>
              <a:rPr lang="en-US" sz="2200"/>
              <a:t> per year for LEAP researchers, trainees + partners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Forge shared vocabulary across climate science, data science, social science + outreach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Lightning research talks spark discussion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Knowledge Transfer Program Manager publishes meeting reports to website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Planned by Assistant Director for Inclusive Education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78" name="Google Shape;178;g98ffe970b7_0_1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79" name="Google Shape;179;g98ffe970b7_0_14"/>
          <p:cNvPicPr preferRelativeResize="0"/>
          <p:nvPr/>
        </p:nvPicPr>
        <p:blipFill rotWithShape="1">
          <a:blip r:embed="rId3">
            <a:alphaModFix/>
          </a:blip>
          <a:srcRect l="2780" t="2590" r="2638" b="2180"/>
          <a:stretch/>
        </p:blipFill>
        <p:spPr>
          <a:xfrm>
            <a:off x="8032500" y="1953275"/>
            <a:ext cx="4051500" cy="341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8ffe970b7_0_24"/>
          <p:cNvSpPr txBox="1">
            <a:spLocks noGrp="1"/>
          </p:cNvSpPr>
          <p:nvPr>
            <p:ph type="title"/>
          </p:nvPr>
        </p:nvSpPr>
        <p:spPr>
          <a:xfrm>
            <a:off x="838200" y="1783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KTO1+2: Storytellers in Residence Spur Communication Innovations + Transparency</a:t>
            </a:r>
            <a:endParaRPr sz="3600"/>
          </a:p>
        </p:txBody>
      </p:sp>
      <p:sp>
        <p:nvSpPr>
          <p:cNvPr id="185" name="Google Shape;185;g98ffe970b7_0_24"/>
          <p:cNvSpPr txBox="1">
            <a:spLocks noGrp="1"/>
          </p:cNvSpPr>
          <p:nvPr>
            <p:ph type="body" idx="1"/>
          </p:nvPr>
        </p:nvSpPr>
        <p:spPr>
          <a:xfrm>
            <a:off x="94475" y="2008050"/>
            <a:ext cx="9263700" cy="284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Harlem-based artists, writers, or journalists embed for semester</a:t>
            </a:r>
            <a:endParaRPr sz="220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Char char="•"/>
            </a:pPr>
            <a:r>
              <a:rPr lang="en-US" sz="2050">
                <a:solidFill>
                  <a:srgbClr val="000000"/>
                </a:solidFill>
              </a:rPr>
              <a:t>Working space in LEAP headquarters</a:t>
            </a:r>
            <a:endParaRPr sz="2050">
              <a:solidFill>
                <a:srgbClr val="000000"/>
              </a:solidFill>
            </a:endParaRPr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 b="1">
                <a:solidFill>
                  <a:srgbClr val="0C343D"/>
                </a:solidFill>
              </a:rPr>
              <a:t>Inaugural Storyteller:</a:t>
            </a:r>
            <a:r>
              <a:rPr lang="en-US" sz="2050"/>
              <a:t> Brian Kahn, Gizmodo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 b="1">
                <a:solidFill>
                  <a:srgbClr val="0C343D"/>
                </a:solidFill>
              </a:rPr>
              <a:t>Future Storytellers:</a:t>
            </a:r>
            <a:r>
              <a:rPr lang="en-US" sz="2050"/>
              <a:t> Selected by Knowledge Transfer Subcommittee</a:t>
            </a:r>
            <a:endParaRPr sz="2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Activities + Responsibilities</a:t>
            </a:r>
            <a:endParaRPr sz="2200" b="1">
              <a:solidFill>
                <a:srgbClr val="0C343D"/>
              </a:solidFill>
            </a:endParaRPr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Translate research processes + products to external stakeholders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Acquire climate data science literacy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Support Staff Writer in developing content for broad dissemination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Join Knowledge Transfer Subcommittee </a:t>
            </a:r>
            <a:r>
              <a:rPr lang="en-US" sz="2050" i="1"/>
              <a:t>ex officio</a:t>
            </a:r>
            <a:r>
              <a:rPr lang="en-US" sz="2050"/>
              <a:t> </a:t>
            </a:r>
            <a:endParaRPr sz="2050"/>
          </a:p>
        </p:txBody>
      </p:sp>
      <p:sp>
        <p:nvSpPr>
          <p:cNvPr id="186" name="Google Shape;186;g98ffe970b7_0_2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87" name="Google Shape;187;g98ffe970b7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3975" y="1315050"/>
            <a:ext cx="1917000" cy="19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98ffe970b7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3975" y="3254188"/>
            <a:ext cx="1917002" cy="27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7f64e6123_4_5"/>
          <p:cNvSpPr txBox="1">
            <a:spLocks noGrp="1"/>
          </p:cNvSpPr>
          <p:nvPr>
            <p:ph type="title"/>
          </p:nvPr>
        </p:nvSpPr>
        <p:spPr>
          <a:xfrm>
            <a:off x="838200" y="1783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KTO1+2: Storytellers in Residence Spur Communication Innovations + Transparency</a:t>
            </a:r>
            <a:endParaRPr sz="3600"/>
          </a:p>
        </p:txBody>
      </p:sp>
      <p:pic>
        <p:nvPicPr>
          <p:cNvPr id="194" name="Google Shape;194;g97f64e6123_4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3975" y="1315050"/>
            <a:ext cx="1917000" cy="19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97f64e6123_4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3975" y="3254188"/>
            <a:ext cx="1917002" cy="27555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97f64e6123_4_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7" name="Google Shape;197;g97f64e6123_4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3975" y="3659899"/>
            <a:ext cx="1917000" cy="19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97f64e6123_4_5"/>
          <p:cNvSpPr txBox="1"/>
          <p:nvPr/>
        </p:nvSpPr>
        <p:spPr>
          <a:xfrm>
            <a:off x="9496425" y="5495900"/>
            <a:ext cx="21921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Prior Storyteller in Residence: Mary Heglar</a:t>
            </a:r>
            <a:endParaRPr sz="1100"/>
          </a:p>
        </p:txBody>
      </p:sp>
      <p:sp>
        <p:nvSpPr>
          <p:cNvPr id="199" name="Google Shape;199;g97f64e6123_4_5"/>
          <p:cNvSpPr txBox="1">
            <a:spLocks noGrp="1"/>
          </p:cNvSpPr>
          <p:nvPr>
            <p:ph type="body" idx="1"/>
          </p:nvPr>
        </p:nvSpPr>
        <p:spPr>
          <a:xfrm>
            <a:off x="94475" y="2008050"/>
            <a:ext cx="9263700" cy="284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Harlem-based artists, writers, or journalists embed for semester</a:t>
            </a:r>
            <a:endParaRPr sz="220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Char char="•"/>
            </a:pPr>
            <a:r>
              <a:rPr lang="en-US" sz="2050">
                <a:solidFill>
                  <a:srgbClr val="000000"/>
                </a:solidFill>
              </a:rPr>
              <a:t>Working space in LEAP headquarters</a:t>
            </a:r>
            <a:endParaRPr sz="2050">
              <a:solidFill>
                <a:srgbClr val="000000"/>
              </a:solidFill>
            </a:endParaRPr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 b="1">
                <a:solidFill>
                  <a:srgbClr val="0C343D"/>
                </a:solidFill>
              </a:rPr>
              <a:t>Inaugural Storyteller:</a:t>
            </a:r>
            <a:r>
              <a:rPr lang="en-US" sz="2050"/>
              <a:t> Brian Kahn, Gizmodo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 b="1">
                <a:solidFill>
                  <a:srgbClr val="0C343D"/>
                </a:solidFill>
              </a:rPr>
              <a:t>Future Storytellers:</a:t>
            </a:r>
            <a:r>
              <a:rPr lang="en-US" sz="2050"/>
              <a:t> Selected by Knowledge Transfer Subcommittee</a:t>
            </a:r>
            <a:endParaRPr sz="2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Activities + Responsibilities</a:t>
            </a:r>
            <a:endParaRPr sz="2200" b="1">
              <a:solidFill>
                <a:srgbClr val="0C343D"/>
              </a:solidFill>
            </a:endParaRPr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Translate research processes + products to external stakeholders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Acquire climate data science literacy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Support Staff Writer in developing content for broad dissemination</a:t>
            </a:r>
            <a:endParaRPr sz="2050"/>
          </a:p>
          <a:p>
            <a:pPr marL="914400" lvl="1" indent="-358775" algn="l" rtl="0">
              <a:spcBef>
                <a:spcPts val="0"/>
              </a:spcBef>
              <a:spcAft>
                <a:spcPts val="0"/>
              </a:spcAft>
              <a:buSzPts val="2050"/>
              <a:buChar char="•"/>
            </a:pPr>
            <a:r>
              <a:rPr lang="en-US" sz="2050"/>
              <a:t>Join Knowledge Transfer Subcommittee </a:t>
            </a:r>
            <a:r>
              <a:rPr lang="en-US" sz="2050" i="1"/>
              <a:t>ex officio</a:t>
            </a:r>
            <a:r>
              <a:rPr lang="en-US" sz="2050"/>
              <a:t> </a:t>
            </a:r>
            <a:endParaRPr sz="20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8ffe970b7_0_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KTO1: </a:t>
            </a:r>
            <a:r>
              <a:rPr lang="en-US" sz="3700" i="1"/>
              <a:t>Public Conversations</a:t>
            </a:r>
            <a:r>
              <a:rPr lang="en-US" sz="3700"/>
              <a:t> Facilitate Discussion between Diverse Audiences + Climate Data Scientists</a:t>
            </a:r>
            <a:endParaRPr sz="3700"/>
          </a:p>
        </p:txBody>
      </p:sp>
      <p:sp>
        <p:nvSpPr>
          <p:cNvPr id="205" name="Google Shape;205;g98ffe970b7_0_34"/>
          <p:cNvSpPr txBox="1">
            <a:spLocks noGrp="1"/>
          </p:cNvSpPr>
          <p:nvPr>
            <p:ph type="body" idx="1"/>
          </p:nvPr>
        </p:nvSpPr>
        <p:spPr>
          <a:xfrm>
            <a:off x="838200" y="1974125"/>
            <a:ext cx="7032300" cy="387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Four </a:t>
            </a:r>
            <a:r>
              <a:rPr lang="en-US" sz="1800" i="1"/>
              <a:t>Public Conversations in Climate Data Science</a:t>
            </a:r>
            <a:r>
              <a:rPr lang="en-US" sz="1800"/>
              <a:t> per year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Co-administered by Columbia’s Center for Science + Society, Climate Justice Leadership Board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0C343D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Char char="•"/>
            </a:pPr>
            <a:r>
              <a:rPr lang="en-US" sz="1800" b="1">
                <a:solidFill>
                  <a:srgbClr val="0C343D"/>
                </a:solidFill>
              </a:rPr>
              <a:t>Invited Audiences</a:t>
            </a:r>
            <a:endParaRPr sz="1800" b="1">
              <a:solidFill>
                <a:srgbClr val="0C343D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Climate data scientists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Social scientists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Journalists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Teachers + parents from education programs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Policy + business scholars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General public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0C343D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Char char="•"/>
            </a:pPr>
            <a:r>
              <a:rPr lang="en-US" sz="1800" b="1">
                <a:solidFill>
                  <a:srgbClr val="0C343D"/>
                </a:solidFill>
              </a:rPr>
              <a:t>Each Event</a:t>
            </a:r>
            <a:endParaRPr sz="1800" b="1">
              <a:solidFill>
                <a:srgbClr val="0C343D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Features cross-disciplinary panel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200 attendees in-person, 500 live-streaming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800"/>
              <a:t>Events live-tweeted + recorded</a:t>
            </a:r>
            <a:endParaRPr sz="18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Recordings posted to website + YouTube</a:t>
            </a:r>
            <a:endParaRPr sz="1600"/>
          </a:p>
        </p:txBody>
      </p:sp>
      <p:pic>
        <p:nvPicPr>
          <p:cNvPr id="206" name="Google Shape;206;g98ffe970b7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6498" y="3561297"/>
            <a:ext cx="3519602" cy="21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98ffe970b7_0_34"/>
          <p:cNvPicPr preferRelativeResize="0"/>
          <p:nvPr/>
        </p:nvPicPr>
        <p:blipFill rotWithShape="1">
          <a:blip r:embed="rId4">
            <a:alphaModFix/>
          </a:blip>
          <a:srcRect r="39009"/>
          <a:stretch/>
        </p:blipFill>
        <p:spPr>
          <a:xfrm>
            <a:off x="8398800" y="1914200"/>
            <a:ext cx="2955000" cy="8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98ffe970b7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3424" y="2797338"/>
            <a:ext cx="982077" cy="71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98ffe970b7_0_34"/>
          <p:cNvPicPr preferRelativeResize="0"/>
          <p:nvPr/>
        </p:nvPicPr>
        <p:blipFill rotWithShape="1">
          <a:blip r:embed="rId6">
            <a:alphaModFix/>
          </a:blip>
          <a:srcRect l="18352" t="25140" r="16589" b="25729"/>
          <a:stretch/>
        </p:blipFill>
        <p:spPr>
          <a:xfrm>
            <a:off x="10252050" y="2970300"/>
            <a:ext cx="683701" cy="5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98ffe970b7_0_3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8ffe970b7_0_19"/>
          <p:cNvSpPr txBox="1">
            <a:spLocks noGrp="1"/>
          </p:cNvSpPr>
          <p:nvPr>
            <p:ph type="title"/>
          </p:nvPr>
        </p:nvSpPr>
        <p:spPr>
          <a:xfrm>
            <a:off x="838200" y="257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KTO2: Social Media Innovations Experiment with New Engagement Mechanisms</a:t>
            </a:r>
            <a:endParaRPr sz="3600"/>
          </a:p>
        </p:txBody>
      </p:sp>
      <p:sp>
        <p:nvSpPr>
          <p:cNvPr id="216" name="Google Shape;216;g98ffe970b7_0_19"/>
          <p:cNvSpPr txBox="1">
            <a:spLocks noGrp="1"/>
          </p:cNvSpPr>
          <p:nvPr>
            <p:ph type="body" idx="1"/>
          </p:nvPr>
        </p:nvSpPr>
        <p:spPr>
          <a:xfrm>
            <a:off x="4576500" y="1825825"/>
            <a:ext cx="7398000" cy="405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Public initiates dialogue + questions with LEAP faculty 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“Ask Me Anything” on Reddit, Twitter + Instagram</a:t>
            </a:r>
            <a:endParaRPr sz="22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solidFill>
                  <a:srgbClr val="0C343D"/>
                </a:solidFill>
              </a:rPr>
              <a:t>Hashtag:</a:t>
            </a:r>
            <a:r>
              <a:rPr lang="en-US" sz="2000"/>
              <a:t> #climateLEAP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LEAP’s Dedicated Administrators</a:t>
            </a:r>
            <a:endParaRPr sz="2200">
              <a:solidFill>
                <a:srgbClr val="0C343D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Support content generation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Organize interviews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Transcribe responses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Moderate digital venues</a:t>
            </a:r>
            <a:endParaRPr sz="2000"/>
          </a:p>
        </p:txBody>
      </p:sp>
      <p:grpSp>
        <p:nvGrpSpPr>
          <p:cNvPr id="217" name="Google Shape;217;g98ffe970b7_0_19"/>
          <p:cNvGrpSpPr/>
          <p:nvPr/>
        </p:nvGrpSpPr>
        <p:grpSpPr>
          <a:xfrm>
            <a:off x="6877800" y="5025500"/>
            <a:ext cx="2795400" cy="852420"/>
            <a:chOff x="8760600" y="1940450"/>
            <a:chExt cx="2795400" cy="852420"/>
          </a:xfrm>
        </p:grpSpPr>
        <p:pic>
          <p:nvPicPr>
            <p:cNvPr id="218" name="Google Shape;218;g98ffe970b7_0_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60600" y="1940450"/>
              <a:ext cx="835025" cy="83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g98ffe970b7_0_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632975" y="1957846"/>
              <a:ext cx="1149286" cy="83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g98ffe970b7_0_19"/>
            <p:cNvPicPr preferRelativeResize="0"/>
            <p:nvPr/>
          </p:nvPicPr>
          <p:blipFill rotWithShape="1">
            <a:blip r:embed="rId5">
              <a:alphaModFix/>
            </a:blip>
            <a:srcRect l="9984" t="8550" r="9493" b="9936"/>
            <a:stretch/>
          </p:blipFill>
          <p:spPr>
            <a:xfrm>
              <a:off x="10790525" y="1990948"/>
              <a:ext cx="765475" cy="768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g98ffe970b7_0_1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22" name="Google Shape;222;g98ffe970b7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700" y="1444850"/>
            <a:ext cx="3520800" cy="469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8ffe970b7_0_29"/>
          <p:cNvSpPr txBox="1">
            <a:spLocks noGrp="1"/>
          </p:cNvSpPr>
          <p:nvPr>
            <p:ph type="title"/>
          </p:nvPr>
        </p:nvSpPr>
        <p:spPr>
          <a:xfrm>
            <a:off x="838200" y="1086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KTO2: Translate-a-thons Train Students + Partners in Science Communications</a:t>
            </a:r>
            <a:endParaRPr sz="3800"/>
          </a:p>
        </p:txBody>
      </p:sp>
      <p:sp>
        <p:nvSpPr>
          <p:cNvPr id="228" name="Google Shape;228;g98ffe970b7_0_29"/>
          <p:cNvSpPr txBox="1">
            <a:spLocks noGrp="1"/>
          </p:cNvSpPr>
          <p:nvPr>
            <p:ph type="body" idx="1"/>
          </p:nvPr>
        </p:nvSpPr>
        <p:spPr>
          <a:xfrm>
            <a:off x="838200" y="1353325"/>
            <a:ext cx="7491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Quarterly, half-day sessions on scientific translations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LEAP faculty + trainees + partners collaboratively develop: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Visualizations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Videos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Interactive web tools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Co-hosted by Gizmodo, BlackSpace + AMNH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Events guided by list of existing knowledge needs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Supported by Assistant Director + Program Manager</a:t>
            </a:r>
            <a:endParaRPr sz="2000"/>
          </a:p>
        </p:txBody>
      </p:sp>
      <p:grpSp>
        <p:nvGrpSpPr>
          <p:cNvPr id="229" name="Google Shape;229;g98ffe970b7_0_29"/>
          <p:cNvGrpSpPr/>
          <p:nvPr/>
        </p:nvGrpSpPr>
        <p:grpSpPr>
          <a:xfrm>
            <a:off x="8401050" y="1795013"/>
            <a:ext cx="3522207" cy="3765239"/>
            <a:chOff x="8401050" y="1795013"/>
            <a:chExt cx="3522207" cy="3765239"/>
          </a:xfrm>
        </p:grpSpPr>
        <p:pic>
          <p:nvPicPr>
            <p:cNvPr id="230" name="Google Shape;230;g98ffe970b7_0_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01050" y="3564228"/>
              <a:ext cx="3522207" cy="1996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g98ffe970b7_0_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77850" y="1795013"/>
              <a:ext cx="3168598" cy="45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g98ffe970b7_0_29"/>
            <p:cNvPicPr preferRelativeResize="0"/>
            <p:nvPr/>
          </p:nvPicPr>
          <p:blipFill rotWithShape="1">
            <a:blip r:embed="rId5">
              <a:alphaModFix/>
            </a:blip>
            <a:srcRect t="41048" b="40526"/>
            <a:stretch/>
          </p:blipFill>
          <p:spPr>
            <a:xfrm>
              <a:off x="8432425" y="2926825"/>
              <a:ext cx="3459450" cy="63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g98ffe970b7_0_29"/>
            <p:cNvPicPr preferRelativeResize="0"/>
            <p:nvPr/>
          </p:nvPicPr>
          <p:blipFill rotWithShape="1">
            <a:blip r:embed="rId6">
              <a:alphaModFix/>
            </a:blip>
            <a:srcRect t="41698" b="42210"/>
            <a:stretch/>
          </p:blipFill>
          <p:spPr>
            <a:xfrm>
              <a:off x="8466550" y="2354675"/>
              <a:ext cx="3391200" cy="54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g98ffe970b7_0_2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7e1582842_0_1"/>
          <p:cNvSpPr txBox="1">
            <a:spLocks noGrp="1"/>
          </p:cNvSpPr>
          <p:nvPr>
            <p:ph type="title"/>
          </p:nvPr>
        </p:nvSpPr>
        <p:spPr>
          <a:xfrm>
            <a:off x="838200" y="1086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KTO2: Translate-a-thons Train Students + Partners in Science Communications</a:t>
            </a:r>
            <a:endParaRPr sz="3800"/>
          </a:p>
        </p:txBody>
      </p:sp>
      <p:sp>
        <p:nvSpPr>
          <p:cNvPr id="240" name="Google Shape;240;g97e1582842_0_1"/>
          <p:cNvSpPr txBox="1">
            <a:spLocks noGrp="1"/>
          </p:cNvSpPr>
          <p:nvPr>
            <p:ph type="body" idx="1"/>
          </p:nvPr>
        </p:nvSpPr>
        <p:spPr>
          <a:xfrm>
            <a:off x="838200" y="1353325"/>
            <a:ext cx="7491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Quarterly, half-day sessions on scientific translations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LEAP faculty + trainees + partners collaboratively develop: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Visualizations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Videos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Interactive web tools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Co-hosted by Gizmodo, BlackSpace + AMNH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Events guided by list of existing knowledge needs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Supported by Assistant Director + Program Manager</a:t>
            </a:r>
            <a:endParaRPr sz="2000"/>
          </a:p>
        </p:txBody>
      </p:sp>
      <p:grpSp>
        <p:nvGrpSpPr>
          <p:cNvPr id="241" name="Google Shape;241;g97e1582842_0_1"/>
          <p:cNvGrpSpPr/>
          <p:nvPr/>
        </p:nvGrpSpPr>
        <p:grpSpPr>
          <a:xfrm>
            <a:off x="8401050" y="1795013"/>
            <a:ext cx="3522207" cy="3765239"/>
            <a:chOff x="8401050" y="1795013"/>
            <a:chExt cx="3522207" cy="3765239"/>
          </a:xfrm>
        </p:grpSpPr>
        <p:pic>
          <p:nvPicPr>
            <p:cNvPr id="242" name="Google Shape;242;g97e1582842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01050" y="3564228"/>
              <a:ext cx="3522207" cy="1996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g97e1582842_0_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77850" y="1795013"/>
              <a:ext cx="3168598" cy="45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g97e1582842_0_1"/>
            <p:cNvPicPr preferRelativeResize="0"/>
            <p:nvPr/>
          </p:nvPicPr>
          <p:blipFill rotWithShape="1">
            <a:blip r:embed="rId7">
              <a:alphaModFix/>
            </a:blip>
            <a:srcRect t="41048" b="40526"/>
            <a:stretch/>
          </p:blipFill>
          <p:spPr>
            <a:xfrm>
              <a:off x="8432425" y="2926825"/>
              <a:ext cx="3459450" cy="63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g97e1582842_0_1"/>
            <p:cNvPicPr preferRelativeResize="0"/>
            <p:nvPr/>
          </p:nvPicPr>
          <p:blipFill rotWithShape="1">
            <a:blip r:embed="rId8">
              <a:alphaModFix/>
            </a:blip>
            <a:srcRect t="41698" b="42210"/>
            <a:stretch/>
          </p:blipFill>
          <p:spPr>
            <a:xfrm>
              <a:off x="8466550" y="2354675"/>
              <a:ext cx="3391200" cy="54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g97e1582842_0_1"/>
          <p:cNvSpPr txBox="1"/>
          <p:nvPr/>
        </p:nvSpPr>
        <p:spPr>
          <a:xfrm>
            <a:off x="5122912" y="4726666"/>
            <a:ext cx="38199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1400" b="1" i="0" u="none" strike="noStrike" cap="none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CarbonWrangler</a:t>
            </a:r>
            <a:r>
              <a:rPr lang="en-US" sz="14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1400" b="1" i="0" u="none" strike="noStrike" cap="none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ColumbiaUEnergy</a:t>
            </a:r>
            <a:r>
              <a:rPr lang="en-US" sz="14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C343D"/>
              </a:solidFill>
            </a:endParaRPr>
          </a:p>
        </p:txBody>
      </p:sp>
      <p:sp>
        <p:nvSpPr>
          <p:cNvPr id="247" name="Google Shape;247;g97e1582842_0_1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warmmusicjul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4418081"/>
            <a:ext cx="4377179" cy="114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8ffe970b7_0_76"/>
          <p:cNvSpPr txBox="1">
            <a:spLocks noGrp="1"/>
          </p:cNvSpPr>
          <p:nvPr>
            <p:ph type="title"/>
          </p:nvPr>
        </p:nvSpPr>
        <p:spPr>
          <a:xfrm>
            <a:off x="838200" y="563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KTO2: Leveraging Existing Programs + Relationships Accelerates Broadest Impact</a:t>
            </a:r>
            <a:endParaRPr sz="3800"/>
          </a:p>
        </p:txBody>
      </p:sp>
      <p:sp>
        <p:nvSpPr>
          <p:cNvPr id="254" name="Google Shape;254;g98ffe970b7_0_76"/>
          <p:cNvSpPr txBox="1">
            <a:spLocks noGrp="1"/>
          </p:cNvSpPr>
          <p:nvPr>
            <p:ph type="body" idx="1"/>
          </p:nvPr>
        </p:nvSpPr>
        <p:spPr>
          <a:xfrm>
            <a:off x="838200" y="1865550"/>
            <a:ext cx="6708300" cy="380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Earth Institute’s </a:t>
            </a:r>
            <a:r>
              <a:rPr lang="en-US" sz="2100" b="1" i="1">
                <a:solidFill>
                  <a:srgbClr val="0C343D"/>
                </a:solidFill>
              </a:rPr>
              <a:t>Sustain What?</a:t>
            </a:r>
            <a:r>
              <a:rPr lang="en-US" sz="2100" b="1">
                <a:solidFill>
                  <a:srgbClr val="0C343D"/>
                </a:solidFill>
              </a:rPr>
              <a:t> Webcasts</a:t>
            </a:r>
            <a:endParaRPr sz="2100" b="1">
              <a:solidFill>
                <a:srgbClr val="0C343D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85 episodes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250k viewers</a:t>
            </a:r>
            <a:endParaRPr sz="19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Earth Institute blog, website + events amplify LEAP</a:t>
            </a:r>
            <a:endParaRPr sz="21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“Covering Climate Now”:</a:t>
            </a:r>
            <a:br>
              <a:rPr lang="en-US" sz="2100"/>
            </a:br>
            <a:r>
              <a:rPr lang="en-US" sz="2100"/>
              <a:t>Columbia Journalism Review program + blog </a:t>
            </a:r>
            <a:endParaRPr sz="21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Digital Storytelling Lab</a:t>
            </a:r>
            <a:endParaRPr sz="21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>
                <a:solidFill>
                  <a:srgbClr val="0C343D"/>
                </a:solidFill>
              </a:rPr>
              <a:t>NYC Office of the Mayor:</a:t>
            </a:r>
            <a:r>
              <a:rPr lang="en-US" sz="2100"/>
              <a:t> Leverage LEAP research for </a:t>
            </a:r>
            <a:r>
              <a:rPr lang="en-US" sz="2100" i="1"/>
              <a:t>OneNYC 2050</a:t>
            </a:r>
            <a:r>
              <a:rPr lang="en-US" sz="2100"/>
              <a:t>, NYC’s long-term strategic plan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255" name="Google Shape;255;g98ffe970b7_0_76"/>
          <p:cNvPicPr preferRelativeResize="0"/>
          <p:nvPr/>
        </p:nvPicPr>
        <p:blipFill rotWithShape="1">
          <a:blip r:embed="rId3">
            <a:alphaModFix/>
          </a:blip>
          <a:srcRect l="13377" t="23022" r="11383" b="29004"/>
          <a:stretch/>
        </p:blipFill>
        <p:spPr>
          <a:xfrm>
            <a:off x="3787016" y="5188317"/>
            <a:ext cx="3332275" cy="62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g98ffe970b7_0_76"/>
          <p:cNvGrpSpPr/>
          <p:nvPr/>
        </p:nvGrpSpPr>
        <p:grpSpPr>
          <a:xfrm>
            <a:off x="7823225" y="3604500"/>
            <a:ext cx="4212000" cy="2300800"/>
            <a:chOff x="7823225" y="3662400"/>
            <a:chExt cx="4212000" cy="2300800"/>
          </a:xfrm>
        </p:grpSpPr>
        <p:pic>
          <p:nvPicPr>
            <p:cNvPr id="257" name="Google Shape;257;g98ffe970b7_0_76"/>
            <p:cNvPicPr preferRelativeResize="0"/>
            <p:nvPr/>
          </p:nvPicPr>
          <p:blipFill rotWithShape="1">
            <a:blip r:embed="rId4">
              <a:alphaModFix/>
            </a:blip>
            <a:srcRect l="30469" t="21422" r="31429" b="4580"/>
            <a:stretch/>
          </p:blipFill>
          <p:spPr>
            <a:xfrm>
              <a:off x="9929225" y="3662400"/>
              <a:ext cx="2106000" cy="23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g98ffe970b7_0_76"/>
            <p:cNvPicPr preferRelativeResize="0"/>
            <p:nvPr/>
          </p:nvPicPr>
          <p:blipFill rotWithShape="1">
            <a:blip r:embed="rId5">
              <a:alphaModFix/>
            </a:blip>
            <a:srcRect l="30688" t="21813" r="31330" b="4418"/>
            <a:stretch/>
          </p:blipFill>
          <p:spPr>
            <a:xfrm>
              <a:off x="7823225" y="3662400"/>
              <a:ext cx="2106000" cy="2300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g98ffe970b7_0_7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60" name="Google Shape;260;g98ffe970b7_0_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3225" y="1235225"/>
            <a:ext cx="4212000" cy="236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553" y="908177"/>
            <a:ext cx="4578350" cy="45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2"/>
          <p:cNvSpPr txBox="1"/>
          <p:nvPr/>
        </p:nvSpPr>
        <p:spPr>
          <a:xfrm>
            <a:off x="4590000" y="361325"/>
            <a:ext cx="7398000" cy="47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Founding Director, Initiative on Communication + Sustainability, Earth Institute, Columbia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MS, Journalism, Columbia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3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17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Expertise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 years of climate journalism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Sustainable development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Blogging + social media (teaching, training)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17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Other </a:t>
            </a:r>
            <a:r>
              <a:rPr lang="en-US" sz="2170" b="1">
                <a:solidFill>
                  <a:srgbClr val="0C343D"/>
                </a:solidFill>
              </a:rPr>
              <a:t>Synergistic </a:t>
            </a:r>
            <a:r>
              <a:rPr lang="en-US" sz="217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 Advisor, Science Journalism, National Geographic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Reporter, </a:t>
            </a:r>
            <a:r>
              <a:rPr lang="en-US" sz="1860">
                <a:solidFill>
                  <a:schemeClr val="dk1"/>
                </a:solidFill>
              </a:rPr>
              <a:t>B</a:t>
            </a: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logger, The New York Times, 1995-2016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Member, Anthropocene Working Group, 2010-2016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AGU </a:t>
            </a:r>
            <a:r>
              <a:rPr lang="en-US" sz="1860">
                <a:solidFill>
                  <a:schemeClr val="dk1"/>
                </a:solidFill>
              </a:rPr>
              <a:t>C</a:t>
            </a: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areer </a:t>
            </a:r>
            <a:r>
              <a:rPr lang="en-US" sz="1860">
                <a:solidFill>
                  <a:schemeClr val="dk1"/>
                </a:solidFill>
              </a:rPr>
              <a:t>S</a:t>
            </a: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cience </a:t>
            </a:r>
            <a:r>
              <a:rPr lang="en-US" sz="1860">
                <a:solidFill>
                  <a:schemeClr val="dk1"/>
                </a:solidFill>
              </a:rPr>
              <a:t>J</a:t>
            </a: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ournalism </a:t>
            </a:r>
            <a:r>
              <a:rPr lang="en-US" sz="1860">
                <a:solidFill>
                  <a:schemeClr val="dk1"/>
                </a:solidFill>
              </a:rPr>
              <a:t>A</a:t>
            </a: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ward, 2015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Communication Awards, 2003, 2011</a:t>
            </a:r>
            <a:endParaRPr/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Climate Communication Initiative Committee</a:t>
            </a:r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>
            <a:spLocks noGrp="1"/>
          </p:cNvSpPr>
          <p:nvPr>
            <p:ph type="title"/>
          </p:nvPr>
        </p:nvSpPr>
        <p:spPr>
          <a:xfrm>
            <a:off x="838200" y="92000"/>
            <a:ext cx="10893300" cy="1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500"/>
              <a:t>My Career Tracks the Switch from Unidirectional to Bidirectional Communications</a:t>
            </a:r>
            <a:endParaRPr sz="3500"/>
          </a:p>
        </p:txBody>
      </p:sp>
      <p:sp>
        <p:nvSpPr>
          <p:cNvPr id="266" name="Google Shape;266;p38"/>
          <p:cNvSpPr txBox="1">
            <a:spLocks noGrp="1"/>
          </p:cNvSpPr>
          <p:nvPr>
            <p:ph type="body" idx="1"/>
          </p:nvPr>
        </p:nvSpPr>
        <p:spPr>
          <a:xfrm>
            <a:off x="838200" y="136248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LEAP’s opportunity is illustrated in this shift</a:t>
            </a:r>
            <a:endParaRPr/>
          </a:p>
        </p:txBody>
      </p:sp>
      <p:pic>
        <p:nvPicPr>
          <p:cNvPr id="267" name="Google Shape;26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853" y="2891392"/>
            <a:ext cx="1688253" cy="227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164" y="2917146"/>
            <a:ext cx="1688252" cy="22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4249" y="2934077"/>
            <a:ext cx="2458853" cy="223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7452" y="3314101"/>
            <a:ext cx="2203841" cy="14303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7">
            <a:alphaModFix/>
          </a:blip>
          <a:srcRect l="25674" t="10162"/>
          <a:stretch/>
        </p:blipFill>
        <p:spPr>
          <a:xfrm>
            <a:off x="6948466" y="3076765"/>
            <a:ext cx="752198" cy="223030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22230" y="3759024"/>
            <a:ext cx="1277035" cy="17717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73" name="Google Shape;273;p3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237506" y="2125681"/>
            <a:ext cx="1172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1985		                     1988		                                1995-2009		                         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853" y="2891392"/>
            <a:ext cx="1688253" cy="227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164" y="2917146"/>
            <a:ext cx="1688252" cy="22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4249" y="2934077"/>
            <a:ext cx="2458853" cy="223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7452" y="3314101"/>
            <a:ext cx="2203841" cy="14303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7">
            <a:alphaModFix/>
          </a:blip>
          <a:srcRect l="25674" t="10162"/>
          <a:stretch/>
        </p:blipFill>
        <p:spPr>
          <a:xfrm>
            <a:off x="6948466" y="3076765"/>
            <a:ext cx="752198" cy="223030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84" name="Google Shape;284;p39" descr="dotSiberiaPost.tif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0924" y="2562425"/>
            <a:ext cx="1995662" cy="1667463"/>
          </a:xfrm>
          <a:prstGeom prst="rect">
            <a:avLst/>
          </a:prstGeom>
          <a:noFill/>
          <a:ln>
            <a:noFill/>
          </a:ln>
          <a:effectLst>
            <a:outerShdw blurRad="50800" dist="1016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9">
            <a:alphaModFix/>
          </a:blip>
          <a:srcRect t="14874" r="8457"/>
          <a:stretch/>
        </p:blipFill>
        <p:spPr>
          <a:xfrm>
            <a:off x="7648277" y="4089331"/>
            <a:ext cx="1837181" cy="1744582"/>
          </a:xfrm>
          <a:prstGeom prst="rect">
            <a:avLst/>
          </a:prstGeom>
          <a:noFill/>
          <a:ln>
            <a:noFill/>
          </a:ln>
          <a:effectLst>
            <a:outerShdw blurRad="50800" dist="165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286" name="Google Shape;286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22230" y="3759024"/>
            <a:ext cx="1277035" cy="17717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87" name="Google Shape;287;p3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838200" y="92000"/>
            <a:ext cx="10893300" cy="1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500"/>
              <a:t>My Career Tracks the Switch from Unidirectional to Bidirectional Communications</a:t>
            </a:r>
            <a:endParaRPr sz="3500"/>
          </a:p>
        </p:txBody>
      </p:sp>
      <p:sp>
        <p:nvSpPr>
          <p:cNvPr id="289" name="Google Shape;289;p39"/>
          <p:cNvSpPr txBox="1"/>
          <p:nvPr/>
        </p:nvSpPr>
        <p:spPr>
          <a:xfrm>
            <a:off x="237506" y="2125681"/>
            <a:ext cx="1172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1985		                     1988		                                1995-2009		                            2007-2016</a:t>
            </a:r>
            <a:r>
              <a:rPr lang="en-US"/>
              <a:t>                         </a:t>
            </a:r>
            <a:endParaRPr/>
          </a:p>
        </p:txBody>
      </p: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838200" y="136248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LEAP’s opportunity is illustrated in this shift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853" y="2891392"/>
            <a:ext cx="1688253" cy="227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164" y="2917146"/>
            <a:ext cx="1688252" cy="22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4249" y="2934077"/>
            <a:ext cx="2458853" cy="22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7452" y="3314101"/>
            <a:ext cx="2203841" cy="14303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9" name="Google Shape;299;p40"/>
          <p:cNvPicPr preferRelativeResize="0"/>
          <p:nvPr/>
        </p:nvPicPr>
        <p:blipFill rotWithShape="1">
          <a:blip r:embed="rId7">
            <a:alphaModFix/>
          </a:blip>
          <a:srcRect l="25674" t="10162"/>
          <a:stretch/>
        </p:blipFill>
        <p:spPr>
          <a:xfrm>
            <a:off x="6948466" y="3076765"/>
            <a:ext cx="752198" cy="22303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0" name="Google Shape;300;p40" descr="dotSiberiaPost.tif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0924" y="2562425"/>
            <a:ext cx="1995662" cy="1667463"/>
          </a:xfrm>
          <a:prstGeom prst="rect">
            <a:avLst/>
          </a:prstGeom>
          <a:noFill/>
          <a:ln>
            <a:noFill/>
          </a:ln>
          <a:effectLst>
            <a:outerShdw blurRad="50800" dist="1016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9">
            <a:alphaModFix/>
          </a:blip>
          <a:srcRect t="14874" r="8457"/>
          <a:stretch/>
        </p:blipFill>
        <p:spPr>
          <a:xfrm>
            <a:off x="7648278" y="4089333"/>
            <a:ext cx="1837181" cy="1744582"/>
          </a:xfrm>
          <a:prstGeom prst="rect">
            <a:avLst/>
          </a:prstGeom>
          <a:noFill/>
          <a:ln>
            <a:noFill/>
          </a:ln>
          <a:effectLst>
            <a:outerShdw blurRad="50800" dist="165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22230" y="3759024"/>
            <a:ext cx="1277035" cy="17717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3" name="Google Shape;303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43795" y="2442999"/>
            <a:ext cx="1916012" cy="206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20244" y="4624100"/>
            <a:ext cx="2246181" cy="132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838200" y="92000"/>
            <a:ext cx="10893300" cy="1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500"/>
              <a:t>My Career Tracks the Switch from Unidirectional to Bidirectional Communications</a:t>
            </a:r>
            <a:endParaRPr sz="3500"/>
          </a:p>
        </p:txBody>
      </p:sp>
      <p:sp>
        <p:nvSpPr>
          <p:cNvPr id="307" name="Google Shape;307;p40"/>
          <p:cNvSpPr txBox="1"/>
          <p:nvPr/>
        </p:nvSpPr>
        <p:spPr>
          <a:xfrm>
            <a:off x="237506" y="2125681"/>
            <a:ext cx="1172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1985		                     1988		                                1995-2009		                            2007-2016</a:t>
            </a:r>
            <a:r>
              <a:rPr lang="en-US"/>
              <a:t>                         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body" idx="1"/>
          </p:nvPr>
        </p:nvSpPr>
        <p:spPr>
          <a:xfrm>
            <a:off x="838200" y="136248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LEAP’s opportunity is illustrated in this shift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98ffe970b7_0_98"/>
          <p:cNvSpPr txBox="1">
            <a:spLocks noGrp="1"/>
          </p:cNvSpPr>
          <p:nvPr>
            <p:ph type="ctrTitle"/>
          </p:nvPr>
        </p:nvSpPr>
        <p:spPr>
          <a:xfrm>
            <a:off x="6884256" y="2113659"/>
            <a:ext cx="50307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600" dirty="0"/>
              <a:t>Questions</a:t>
            </a:r>
            <a:r>
              <a:rPr lang="en-US" sz="4600" dirty="0" smtClean="0"/>
              <a:t>?</a:t>
            </a:r>
            <a:br>
              <a:rPr lang="en-US" sz="4600" dirty="0" smtClean="0"/>
            </a:br>
            <a:r>
              <a:rPr lang="en-US" sz="4600" dirty="0" smtClean="0"/>
              <a:t>Feedback?</a:t>
            </a:r>
            <a:endParaRPr sz="4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body" idx="1"/>
          </p:nvPr>
        </p:nvSpPr>
        <p:spPr>
          <a:xfrm>
            <a:off x="838199" y="4908429"/>
            <a:ext cx="10515601" cy="126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i="1"/>
              <a:t>LEAP forward in the reliability, </a:t>
            </a:r>
            <a:r>
              <a:rPr lang="en-US" sz="2400" b="1" i="1">
                <a:solidFill>
                  <a:srgbClr val="0C343D"/>
                </a:solidFill>
              </a:rPr>
              <a:t>utility</a:t>
            </a:r>
            <a:r>
              <a:rPr lang="en-US" sz="2400" i="1"/>
              <a:t>, and </a:t>
            </a:r>
            <a:r>
              <a:rPr lang="en-US" sz="2400" b="1" i="1">
                <a:solidFill>
                  <a:srgbClr val="0C343D"/>
                </a:solidFill>
              </a:rPr>
              <a:t>reach</a:t>
            </a:r>
            <a:r>
              <a:rPr lang="en-US" sz="2400" i="1"/>
              <a:t> of climate projections through synergistic innovations in data science and climate science.</a:t>
            </a:r>
            <a:endParaRPr/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3">
            <a:alphaModFix/>
          </a:blip>
          <a:srcRect l="2132" t="1194" r="1298" b="3485"/>
          <a:stretch/>
        </p:blipFill>
        <p:spPr>
          <a:xfrm>
            <a:off x="2544791" y="799363"/>
            <a:ext cx="7090913" cy="40115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838200" y="-180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Our Roadmap</a:t>
            </a:r>
            <a:endParaRPr sz="3800"/>
          </a:p>
        </p:txBody>
      </p:sp>
      <p:sp>
        <p:nvSpPr>
          <p:cNvPr id="95" name="Google Shape;95;p3"/>
          <p:cNvSpPr/>
          <p:nvPr/>
        </p:nvSpPr>
        <p:spPr>
          <a:xfrm>
            <a:off x="7522465" y="1344018"/>
            <a:ext cx="2426208" cy="2935374"/>
          </a:xfrm>
          <a:prstGeom prst="ellipse">
            <a:avLst/>
          </a:prstGeom>
          <a:noFill/>
          <a:ln w="57150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861950" y="1038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/>
              <a:t>My Presentation Will Explain:</a:t>
            </a: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body" idx="1"/>
          </p:nvPr>
        </p:nvSpPr>
        <p:spPr>
          <a:xfrm>
            <a:off x="838200" y="1832400"/>
            <a:ext cx="10515600" cy="3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Why + how LEAP promotes bidirectional knowledge exchange with public + media stakeholders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role + integration of partners for public + media impact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this activity propels LEAP toward its Knowledge Transfer objectives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>
                <a:solidFill>
                  <a:srgbClr val="1B285E"/>
                </a:solidFill>
              </a:rPr>
              <a:t>30 Years of Climate Communication Ha</a:t>
            </a:r>
            <a:r>
              <a:rPr lang="en-US" sz="3800"/>
              <a:t>d</a:t>
            </a:r>
            <a:r>
              <a:rPr lang="en-US" sz="3800">
                <a:solidFill>
                  <a:srgbClr val="1B285E"/>
                </a:solidFill>
              </a:rPr>
              <a:t> Minimal Impact on Climate Response</a:t>
            </a:r>
            <a:endParaRPr sz="3800">
              <a:solidFill>
                <a:srgbClr val="1B285E"/>
              </a:solidFill>
            </a:endParaRPr>
          </a:p>
        </p:txBody>
      </p:sp>
      <p:pic>
        <p:nvPicPr>
          <p:cNvPr id="109" name="Google Shape;10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9650" y="1811036"/>
            <a:ext cx="4105850" cy="32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731707" y="1690820"/>
            <a:ext cx="7366500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We swim in a “Finite Pool of Worry”</a:t>
            </a:r>
            <a:endParaRPr sz="2200" b="1">
              <a:solidFill>
                <a:srgbClr val="0C343D"/>
              </a:solidFill>
            </a:endParaRPr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Climate warning competes with realtime challenges</a:t>
            </a:r>
            <a:endParaRPr sz="19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People need access to actionable data + knowledge</a:t>
            </a:r>
            <a:endParaRPr sz="19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C343D"/>
                </a:solidFill>
              </a:rPr>
              <a:t>People are Different</a:t>
            </a:r>
            <a:endParaRPr sz="2200">
              <a:solidFill>
                <a:srgbClr val="0C343D"/>
              </a:solidFill>
            </a:endParaRPr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US" sz="1900"/>
              <a:t>Cultural values shape risk perceptions + responses</a:t>
            </a:r>
            <a:endParaRPr sz="19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US" sz="1900"/>
              <a:t>Climate science literacy does not correlate with climate change concern *</a:t>
            </a:r>
            <a:endParaRPr sz="1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Engagement Emerges via Convergence</a:t>
            </a:r>
            <a:endParaRPr sz="2200" b="1">
              <a:solidFill>
                <a:srgbClr val="0C343D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Diverse stakeholders require diverse dialogues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Communicators must understand the </a:t>
            </a:r>
            <a:r>
              <a:rPr lang="en-US" sz="1900" i="1"/>
              <a:t>science </a:t>
            </a:r>
            <a:r>
              <a:rPr lang="en-US" sz="1900"/>
              <a:t>of diversity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Climate science + data science must connect</a:t>
            </a:r>
            <a:endParaRPr sz="1900"/>
          </a:p>
          <a:p>
            <a:pPr marL="50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2200"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sldNum" idx="12"/>
          </p:nvPr>
        </p:nvSpPr>
        <p:spPr>
          <a:xfrm>
            <a:off x="4189950" y="6333000"/>
            <a:ext cx="38121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* </a:t>
            </a:r>
            <a:r>
              <a:rPr lang="en-US">
                <a:solidFill>
                  <a:srgbClr val="FFFFFF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Kahan</a:t>
            </a:r>
            <a:r>
              <a:rPr lang="en-US">
                <a:solidFill>
                  <a:srgbClr val="FFFFFF"/>
                </a:solidFill>
              </a:rPr>
              <a:t> et al., </a:t>
            </a:r>
            <a:r>
              <a:rPr lang="en-US" i="1">
                <a:solidFill>
                  <a:srgbClr val="FFFFFF"/>
                </a:solidFill>
              </a:rPr>
              <a:t>culturalcognition.net </a:t>
            </a:r>
            <a:endParaRPr i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7f64e6123_3_0"/>
          <p:cNvSpPr txBox="1">
            <a:spLocks noGrp="1"/>
          </p:cNvSpPr>
          <p:nvPr>
            <p:ph type="title"/>
          </p:nvPr>
        </p:nvSpPr>
        <p:spPr>
          <a:xfrm>
            <a:off x="406200" y="67500"/>
            <a:ext cx="11997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Public 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Stakeholders</a:t>
            </a:r>
            <a:r>
              <a:rPr lang="en-US" sz="3800"/>
              <a:t> Need </a:t>
            </a:r>
            <a:r>
              <a:rPr lang="en-US" sz="3800" b="1"/>
              <a:t>Early</a:t>
            </a:r>
            <a:r>
              <a:rPr lang="en-US" sz="3800"/>
              <a:t> </a:t>
            </a:r>
            <a:r>
              <a:rPr lang="en-US" sz="3800" b="1"/>
              <a:t>Bidirectional</a:t>
            </a:r>
            <a:r>
              <a:rPr lang="en-US" sz="3800"/>
              <a:t/>
            </a:r>
            <a:br>
              <a:rPr lang="en-US" sz="3800"/>
            </a:br>
            <a:r>
              <a:rPr lang="en-US" sz="3800"/>
              <a:t>Data Dialogue</a:t>
            </a:r>
            <a:endParaRPr sz="3800"/>
          </a:p>
        </p:txBody>
      </p:sp>
      <p:sp>
        <p:nvSpPr>
          <p:cNvPr id="118" name="Google Shape;118;g97f64e6123_3_0"/>
          <p:cNvSpPr txBox="1">
            <a:spLocks noGrp="1"/>
          </p:cNvSpPr>
          <p:nvPr>
            <p:ph type="body" idx="1"/>
          </p:nvPr>
        </p:nvSpPr>
        <p:spPr>
          <a:xfrm>
            <a:off x="731700" y="1741650"/>
            <a:ext cx="6652800" cy="3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Shapes </a:t>
            </a:r>
            <a:r>
              <a:rPr lang="en-US" sz="2200" b="1">
                <a:solidFill>
                  <a:srgbClr val="0C343D"/>
                </a:solidFill>
              </a:rPr>
              <a:t>inquiry + output </a:t>
            </a:r>
            <a:r>
              <a:rPr lang="en-US" sz="2200"/>
              <a:t>for diverse stakeholders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Builds trust + understanding</a:t>
            </a:r>
            <a:r>
              <a:rPr lang="en-US" sz="2200"/>
              <a:t> in emerging fields amid polarizing debate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Forges new pathways to </a:t>
            </a:r>
            <a:r>
              <a:rPr lang="en-US" sz="2200" b="1">
                <a:solidFill>
                  <a:srgbClr val="0C343D"/>
                </a:solidFill>
              </a:rPr>
              <a:t>broadening participation in climate data science</a:t>
            </a:r>
            <a:endParaRPr sz="2200" b="1">
              <a:solidFill>
                <a:srgbClr val="0C343D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Empowers vulnerable communities</a:t>
            </a:r>
            <a:r>
              <a:rPr lang="en-US" sz="2200"/>
              <a:t> through access to actionable data</a:t>
            </a:r>
            <a:endParaRPr sz="2200"/>
          </a:p>
          <a:p>
            <a:pPr marL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  <a:p>
            <a:pPr marL="5334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  <a:p>
            <a:pPr marL="5334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</p:txBody>
      </p:sp>
      <p:sp>
        <p:nvSpPr>
          <p:cNvPr id="119" name="Google Shape;119;g97f64e6123_3_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406200" y="67500"/>
            <a:ext cx="11997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Public Stakeholders Need </a:t>
            </a:r>
            <a:r>
              <a:rPr lang="en-US" sz="3800" b="1"/>
              <a:t>Early</a:t>
            </a:r>
            <a:r>
              <a:rPr lang="en-US" sz="3800"/>
              <a:t> </a:t>
            </a:r>
            <a:r>
              <a:rPr lang="en-US" sz="3800" b="1"/>
              <a:t>Bidirectional</a:t>
            </a:r>
            <a:r>
              <a:rPr lang="en-US" sz="3800"/>
              <a:t/>
            </a:r>
            <a:br>
              <a:rPr lang="en-US" sz="3800"/>
            </a:br>
            <a:r>
              <a:rPr lang="en-US" sz="3800"/>
              <a:t>Data Dialogue</a:t>
            </a:r>
            <a:endParaRPr sz="3800"/>
          </a:p>
        </p:txBody>
      </p:sp>
      <p:pic>
        <p:nvPicPr>
          <p:cNvPr id="126" name="Google Shape;1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438" y="3224076"/>
            <a:ext cx="3406223" cy="22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5325" y="838400"/>
            <a:ext cx="3568453" cy="19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>
            <a:spLocks noGrp="1"/>
          </p:cNvSpPr>
          <p:nvPr>
            <p:ph type="body" idx="1"/>
          </p:nvPr>
        </p:nvSpPr>
        <p:spPr>
          <a:xfrm>
            <a:off x="731700" y="1741650"/>
            <a:ext cx="6514500" cy="3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Shapes </a:t>
            </a:r>
            <a:r>
              <a:rPr lang="en-US" sz="2200" b="1">
                <a:solidFill>
                  <a:srgbClr val="0C343D"/>
                </a:solidFill>
              </a:rPr>
              <a:t>inquiry + output </a:t>
            </a:r>
            <a:r>
              <a:rPr lang="en-US" sz="2200"/>
              <a:t>for diverse stakeholders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Builds trust + understanding</a:t>
            </a:r>
            <a:r>
              <a:rPr lang="en-US" sz="2200"/>
              <a:t> in emerging fields amid polarizing debate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Forges new pathways to </a:t>
            </a:r>
            <a:r>
              <a:rPr lang="en-US" sz="2200" b="1">
                <a:solidFill>
                  <a:srgbClr val="0C343D"/>
                </a:solidFill>
              </a:rPr>
              <a:t>broadening participation in climate data science</a:t>
            </a:r>
            <a:endParaRPr sz="2200" b="1">
              <a:solidFill>
                <a:srgbClr val="0C343D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b="1">
                <a:solidFill>
                  <a:srgbClr val="0C343D"/>
                </a:solidFill>
              </a:rPr>
              <a:t>Empowers vulnerable communities</a:t>
            </a:r>
            <a:r>
              <a:rPr lang="en-US" sz="2200"/>
              <a:t> through access to actionable data</a:t>
            </a:r>
            <a:endParaRPr sz="2200"/>
          </a:p>
          <a:p>
            <a:pPr marL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  <a:p>
            <a:pPr marL="5334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  <a:p>
            <a:pPr marL="5334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</p:txBody>
      </p:sp>
      <p:sp>
        <p:nvSpPr>
          <p:cNvPr id="129" name="Google Shape;129;p26"/>
          <p:cNvSpPr txBox="1"/>
          <p:nvPr/>
        </p:nvSpPr>
        <p:spPr>
          <a:xfrm>
            <a:off x="8214800" y="2693225"/>
            <a:ext cx="3469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Columbia Earth Institute Brainstorming Session: 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Maya Lin, Designer</a:t>
            </a:r>
            <a:endParaRPr sz="1100"/>
          </a:p>
        </p:txBody>
      </p:sp>
      <p:sp>
        <p:nvSpPr>
          <p:cNvPr id="130" name="Google Shape;130;p26"/>
          <p:cNvSpPr txBox="1"/>
          <p:nvPr/>
        </p:nvSpPr>
        <p:spPr>
          <a:xfrm>
            <a:off x="8214800" y="5451125"/>
            <a:ext cx="3469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Columbia Earth Institute Training Workshop: Bangladesh Meteorological Department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 rotWithShape="1">
          <a:blip r:embed="rId3">
            <a:alphaModFix/>
          </a:blip>
          <a:srcRect l="33613" t="46036" r="33515" b="38065"/>
          <a:stretch/>
        </p:blipFill>
        <p:spPr>
          <a:xfrm>
            <a:off x="5015125" y="2436750"/>
            <a:ext cx="2161752" cy="58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/>
          <p:nvPr/>
        </p:nvSpPr>
        <p:spPr>
          <a:xfrm>
            <a:off x="216000" y="1590000"/>
            <a:ext cx="7479600" cy="30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Newsroom capacity is plunging</a:t>
            </a:r>
            <a:endParaRPr sz="2800">
              <a:solidFill>
                <a:schemeClr val="dk1"/>
              </a:solidFill>
            </a:endParaRPr>
          </a:p>
          <a:p>
            <a:pPr marL="1371600" marR="0" lvl="2" indent="-374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“News deserts” spread where climate</a:t>
            </a:r>
            <a:r>
              <a:rPr lang="en-US" sz="23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/>
            </a:r>
            <a:br>
              <a:rPr lang="en-US" sz="23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</a:br>
            <a:r>
              <a:rPr lang="en-US" sz="23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insights are most </a:t>
            </a:r>
            <a:r>
              <a:rPr lang="en-US" sz="2300">
                <a:solidFill>
                  <a:schemeClr val="dk1"/>
                </a:solidFill>
              </a:rPr>
              <a:t>critical</a:t>
            </a:r>
            <a:endParaRPr sz="2300">
              <a:solidFill>
                <a:schemeClr val="dk1"/>
              </a:solidFill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343D"/>
              </a:buClr>
              <a:buSzPts val="2800"/>
              <a:buChar char="•"/>
            </a:pPr>
            <a:r>
              <a:rPr lang="en-US" sz="2800" b="1" i="0" u="none" strike="noStrike" cap="none">
                <a:solidFill>
                  <a:srgbClr val="0C343D"/>
                </a:solidFill>
              </a:rPr>
              <a:t>Off-</a:t>
            </a:r>
            <a:r>
              <a:rPr lang="en-US" sz="2800" b="1">
                <a:solidFill>
                  <a:srgbClr val="0C343D"/>
                </a:solidFill>
              </a:rPr>
              <a:t>D</a:t>
            </a:r>
            <a:r>
              <a:rPr lang="en-US" sz="2800" b="1" i="0" u="none" strike="noStrike" cap="none">
                <a:solidFill>
                  <a:srgbClr val="0C343D"/>
                </a:solidFill>
              </a:rPr>
              <a:t>eadline </a:t>
            </a:r>
            <a:r>
              <a:rPr lang="en-US" sz="2800" b="1">
                <a:solidFill>
                  <a:srgbClr val="0C343D"/>
                </a:solidFill>
              </a:rPr>
              <a:t>E</a:t>
            </a:r>
            <a:r>
              <a:rPr lang="en-US" sz="2800" b="1" i="0" u="none" strike="noStrike" cap="none">
                <a:solidFill>
                  <a:srgbClr val="0C343D"/>
                </a:solidFill>
              </a:rPr>
              <a:t>ngagement</a:t>
            </a:r>
            <a:endParaRPr sz="2800" b="1" i="0" u="none" strike="noStrike" cap="none">
              <a:solidFill>
                <a:srgbClr val="0C343D"/>
              </a:solidFill>
            </a:endParaRPr>
          </a:p>
          <a:p>
            <a: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</a:pPr>
            <a:r>
              <a:rPr lang="en-US" sz="2300">
                <a:solidFill>
                  <a:schemeClr val="dk1"/>
                </a:solidFill>
              </a:rPr>
              <a:t>B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uilds convergent relationships</a:t>
            </a:r>
            <a:endParaRPr sz="2300">
              <a:solidFill>
                <a:schemeClr val="dk1"/>
              </a:solidFill>
            </a:endParaRPr>
          </a:p>
          <a:p>
            <a: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</a:pPr>
            <a:r>
              <a:rPr lang="en-US" sz="2300">
                <a:solidFill>
                  <a:schemeClr val="dk1"/>
                </a:solidFill>
              </a:rPr>
              <a:t>Supports innovative translation capacities</a:t>
            </a:r>
            <a:endParaRPr sz="2300">
              <a:solidFill>
                <a:schemeClr val="dk1"/>
              </a:solidFill>
            </a:endParaRPr>
          </a:p>
          <a:p>
            <a: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</a:pPr>
            <a:r>
              <a:rPr lang="en-US" sz="2300">
                <a:solidFill>
                  <a:schemeClr val="dk1"/>
                </a:solidFill>
              </a:rPr>
              <a:t>Creates fluency for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when news breaks</a:t>
            </a:r>
            <a:endParaRPr sz="2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Early efforts </a:t>
            </a:r>
            <a:r>
              <a:rPr lang="en-US" sz="2800">
                <a:solidFill>
                  <a:schemeClr val="dk1"/>
                </a:solidFill>
              </a:rPr>
              <a:t>promising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300" baseline="30000"/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1123957" y="21165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Media Also Need </a:t>
            </a:r>
            <a:r>
              <a:rPr lang="en-US" sz="3800" b="1"/>
              <a:t>Early Bidirectional </a:t>
            </a:r>
            <a:r>
              <a:rPr lang="en-US" sz="3800"/>
              <a:t/>
            </a:r>
            <a:br>
              <a:rPr lang="en-US" sz="3800"/>
            </a:br>
            <a:r>
              <a:rPr lang="en-US" sz="3800"/>
              <a:t>Data Dialogue</a:t>
            </a:r>
            <a:endParaRPr sz="3800"/>
          </a:p>
        </p:txBody>
      </p:sp>
      <p:grpSp>
        <p:nvGrpSpPr>
          <p:cNvPr id="138" name="Google Shape;138;p27"/>
          <p:cNvGrpSpPr/>
          <p:nvPr/>
        </p:nvGrpSpPr>
        <p:grpSpPr>
          <a:xfrm>
            <a:off x="7420801" y="1845238"/>
            <a:ext cx="4549498" cy="3167516"/>
            <a:chOff x="7855801" y="1900488"/>
            <a:chExt cx="4549498" cy="3167516"/>
          </a:xfrm>
        </p:grpSpPr>
        <p:pic>
          <p:nvPicPr>
            <p:cNvPr id="139" name="Google Shape;139;p27"/>
            <p:cNvPicPr preferRelativeResize="0"/>
            <p:nvPr/>
          </p:nvPicPr>
          <p:blipFill rotWithShape="1">
            <a:blip r:embed="rId4">
              <a:alphaModFix/>
            </a:blip>
            <a:srcRect t="31005"/>
            <a:stretch/>
          </p:blipFill>
          <p:spPr>
            <a:xfrm>
              <a:off x="8421600" y="2524503"/>
              <a:ext cx="3417901" cy="25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7"/>
            <p:cNvPicPr preferRelativeResize="0"/>
            <p:nvPr/>
          </p:nvPicPr>
          <p:blipFill rotWithShape="1">
            <a:blip r:embed="rId5">
              <a:alphaModFix/>
            </a:blip>
            <a:srcRect l="19266" t="15160" r="43417" b="77556"/>
            <a:stretch/>
          </p:blipFill>
          <p:spPr>
            <a:xfrm>
              <a:off x="7855801" y="1900488"/>
              <a:ext cx="4549498" cy="49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6">
            <a:alphaModFix/>
          </a:blip>
          <a:srcRect l="13081" t="44149" r="13221" b="43477"/>
          <a:stretch/>
        </p:blipFill>
        <p:spPr>
          <a:xfrm>
            <a:off x="8095800" y="5390875"/>
            <a:ext cx="3199500" cy="2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4189950" y="6333000"/>
            <a:ext cx="38121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* Myers et al., </a:t>
            </a:r>
            <a:r>
              <a:rPr lang="en-US" i="1">
                <a:solidFill>
                  <a:srgbClr val="FFFFFF"/>
                </a:solidFill>
              </a:rPr>
              <a:t>Weather, Climate + Society</a:t>
            </a:r>
            <a:r>
              <a:rPr lang="en-US">
                <a:solidFill>
                  <a:srgbClr val="FFFFFF"/>
                </a:solidFill>
              </a:rPr>
              <a:t>, 2020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075944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800"/>
              <a:t>Three Knowledge Transfer Goals Guide LEAP’s Public Engagement</a:t>
            </a:r>
            <a:endParaRPr sz="3800"/>
          </a:p>
        </p:txBody>
      </p:sp>
      <p:sp>
        <p:nvSpPr>
          <p:cNvPr id="149" name="Google Shape;149;p30"/>
          <p:cNvSpPr txBox="1"/>
          <p:nvPr/>
        </p:nvSpPr>
        <p:spPr>
          <a:xfrm>
            <a:off x="670550" y="2340013"/>
            <a:ext cx="105156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KTO1: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 a </a:t>
            </a: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bidirectional dialogue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between academia, industry, non-profits</a:t>
            </a:r>
            <a:r>
              <a:rPr lang="en-US" sz="2500">
                <a:solidFill>
                  <a:schemeClr val="dk1"/>
                </a:solidFill>
              </a:rPr>
              <a:t> + 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public</a:t>
            </a:r>
            <a:r>
              <a:rPr lang="en-US" sz="2500">
                <a:solidFill>
                  <a:schemeClr val="dk1"/>
                </a:solidFill>
              </a:rPr>
              <a:t>.</a:t>
            </a: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KTO2: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Innovate in </a:t>
            </a: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storytelling, visualization</a:t>
            </a:r>
            <a:r>
              <a:rPr lang="en-US" sz="2500" b="1">
                <a:solidFill>
                  <a:srgbClr val="0C343D"/>
                </a:solidFill>
              </a:rPr>
              <a:t> </a:t>
            </a:r>
            <a:r>
              <a:rPr lang="en-US" sz="2500"/>
              <a:t>+</a:t>
            </a:r>
            <a:r>
              <a:rPr lang="en-US" sz="2500">
                <a:solidFill>
                  <a:srgbClr val="0C343D"/>
                </a:solidFill>
              </a:rPr>
              <a:t> </a:t>
            </a: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broad stakeholder intake</a:t>
            </a:r>
            <a:r>
              <a:rPr lang="en-US" sz="2500">
                <a:solidFill>
                  <a:schemeClr val="dk1"/>
                </a:solidFill>
              </a:rPr>
              <a:t>.</a:t>
            </a: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KTO3: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Make all LEAP research </a:t>
            </a: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open-source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>
                <a:solidFill>
                  <a:schemeClr val="dk1"/>
                </a:solidFill>
              </a:rPr>
              <a:t>+ </a:t>
            </a:r>
            <a:r>
              <a:rPr lang="en-US" sz="25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broadly accessible</a:t>
            </a:r>
            <a:r>
              <a:rPr lang="en-US" sz="2500" i="0" u="none" strike="noStrike" cap="none">
                <a:solidFill>
                  <a:schemeClr val="dk1"/>
                </a:solidFill>
              </a:rPr>
              <a:t>.</a:t>
            </a: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1194</Words>
  <Application>Microsoft Office PowerPoint</Application>
  <PresentationFormat>Widescreen</PresentationFormat>
  <Paragraphs>239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Office Theme</vt:lpstr>
      <vt:lpstr>Public Engagement + Partnerships</vt:lpstr>
      <vt:lpstr>PowerPoint Presentation</vt:lpstr>
      <vt:lpstr>Our Roadmap</vt:lpstr>
      <vt:lpstr>My Presentation Will Explain:</vt:lpstr>
      <vt:lpstr>30 Years of Climate Communication Had Minimal Impact on Climate Response</vt:lpstr>
      <vt:lpstr>Public Stakeholders Need Early Bidirectional Data Dialogue</vt:lpstr>
      <vt:lpstr>Public Stakeholders Need Early Bidirectional Data Dialogue</vt:lpstr>
      <vt:lpstr>Media Also Need Early Bidirectional  Data Dialogue</vt:lpstr>
      <vt:lpstr>Three Knowledge Transfer Goals Guide LEAP’s Public Engagement</vt:lpstr>
      <vt:lpstr>KTO1: Annual Workshop Engages Journalists + Practitioners in Climate Data Science</vt:lpstr>
      <vt:lpstr>KTO1: Journalism Fellowships Train Reporters in Climate Innovations</vt:lpstr>
      <vt:lpstr>KTO1: Convergence Luncheons Facilitate Internal Collaboration</vt:lpstr>
      <vt:lpstr>KTO1+2: Storytellers in Residence Spur Communication Innovations + Transparency</vt:lpstr>
      <vt:lpstr>KTO1+2: Storytellers in Residence Spur Communication Innovations + Transparency</vt:lpstr>
      <vt:lpstr>KTO1: Public Conversations Facilitate Discussion between Diverse Audiences + Climate Data Scientists</vt:lpstr>
      <vt:lpstr>KTO2: Social Media Innovations Experiment with New Engagement Mechanisms</vt:lpstr>
      <vt:lpstr>KTO2: Translate-a-thons Train Students + Partners in Science Communications</vt:lpstr>
      <vt:lpstr>KTO2: Translate-a-thons Train Students + Partners in Science Communications</vt:lpstr>
      <vt:lpstr>KTO2: Leveraging Existing Programs + Relationships Accelerates Broadest Impact</vt:lpstr>
      <vt:lpstr>My Career Tracks the Switch from Unidirectional to Bidirectional Communications</vt:lpstr>
      <vt:lpstr>My Career Tracks the Switch from Unidirectional to Bidirectional Communications</vt:lpstr>
      <vt:lpstr>My Career Tracks the Switch from Unidirectional to Bidirectional Communications</vt:lpstr>
      <vt:lpstr>Questions?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2020-09-17T23:07:27Z</dcterms:created>
  <dcterms:modified xsi:type="dcterms:W3CDTF">2020-09-17T23:09:06Z</dcterms:modified>
</cp:coreProperties>
</file>